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274" r:id="rId4"/>
    <p:sldId id="257" r:id="rId5"/>
    <p:sldId id="260" r:id="rId6"/>
    <p:sldId id="276" r:id="rId7"/>
    <p:sldId id="263" r:id="rId8"/>
    <p:sldId id="265" r:id="rId9"/>
    <p:sldId id="269" r:id="rId10"/>
    <p:sldId id="280" r:id="rId11"/>
    <p:sldId id="282" r:id="rId1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35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08" y="-96"/>
      </p:cViewPr>
      <p:guideLst>
        <p:guide orient="horz" pos="2160"/>
        <p:guide pos="38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5046135"/>
            <a:ext cx="12192000" cy="18221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0" y="-99392"/>
            <a:ext cx="12188214" cy="51455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37014" y="5237496"/>
            <a:ext cx="7517618" cy="1089529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单击此处编辑标题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lIns="90000" tIns="46800" rIns="90000" bIns="46800"/>
          <a:lstStyle/>
          <a:p>
            <a:pPr>
              <a:defRPr/>
            </a:pPr>
            <a:fld id="{53A84A00-30C6-466E-9EE6-88B0CF2978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lIns="90000" tIns="46800" rIns="90000" bIns="46800"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90000" tIns="46800" rIns="90000" bIns="46800"/>
          <a:lstStyle/>
          <a:p>
            <a:pPr>
              <a:defRPr/>
            </a:pPr>
            <a:fld id="{911324DE-58E6-4814-984F-6415033193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503712" y="2780928"/>
            <a:ext cx="5184576" cy="12961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5400000">
            <a:off x="-221407" y="2156370"/>
            <a:ext cx="2988073" cy="2545262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6200000" flipH="1">
            <a:off x="9424788" y="2155826"/>
            <a:ext cx="2988073" cy="2546353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691372" y="2374747"/>
            <a:ext cx="812362" cy="8123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26175" y="3056056"/>
            <a:ext cx="4339650" cy="759311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单击此处编辑标题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lIns="90000" tIns="46800" rIns="90000" bIns="46800">
            <a:normAutofit/>
          </a:bodyPr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lIns="90000" tIns="46800" rIns="90000" bIns="46800">
            <a:norm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90000" tIns="46800" rIns="90000" bIns="46800">
            <a:normAutofit/>
          </a:bodyPr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60648"/>
            <a:ext cx="10515600" cy="1325563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7163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7163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046135"/>
            <a:ext cx="12192000" cy="18221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0" y="-99392"/>
            <a:ext cx="12188214" cy="51455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37014" y="5224796"/>
            <a:ext cx="7517618" cy="1089529"/>
          </a:xfrm>
        </p:spPr>
        <p:txBody>
          <a:bodyPr anchor="ctr">
            <a:normAutofit/>
          </a:bodyPr>
          <a:lstStyle>
            <a:lvl1pPr algn="ctr">
              <a:defRPr sz="54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/>
              <a:t>单击此处编辑标题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5400000">
            <a:off x="-52972" y="97932"/>
            <a:ext cx="719208" cy="612593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rot="16200000" flipH="1">
            <a:off x="11136774" y="-291851"/>
            <a:ext cx="772834" cy="135653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560496" y="365125"/>
            <a:ext cx="793304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650288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7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tags" Target="../tags/tag4.xml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tags" Target="../tags/tag6.xml"/><Relationship Id="rId3" Type="http://schemas.openxmlformats.org/officeDocument/2006/relationships/image" Target="../media/image4.jpeg"/><Relationship Id="rId2" Type="http://schemas.openxmlformats.org/officeDocument/2006/relationships/tags" Target="../tags/tag5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tags" Target="../tags/tag8.xml"/><Relationship Id="rId7" Type="http://schemas.openxmlformats.org/officeDocument/2006/relationships/image" Target="../media/image9.png"/><Relationship Id="rId6" Type="http://schemas.openxmlformats.org/officeDocument/2006/relationships/hyperlink" Target="https://paimai.caa123.org.cn/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tags" Target="../tags/tag7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.xml"/><Relationship Id="rId4" Type="http://schemas.openxmlformats.org/officeDocument/2006/relationships/image" Target="../media/image10.png"/><Relationship Id="rId3" Type="http://schemas.openxmlformats.org/officeDocument/2006/relationships/tags" Target="../tags/tag9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0.xml"/><Relationship Id="rId5" Type="http://schemas.openxmlformats.org/officeDocument/2006/relationships/tags" Target="../tags/tag13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tags" Target="../tags/tag1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0.xml"/><Relationship Id="rId5" Type="http://schemas.openxmlformats.org/officeDocument/2006/relationships/tags" Target="../tags/tag15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tags" Target="../tags/tag14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7" Type="http://schemas.openxmlformats.org/officeDocument/2006/relationships/tags" Target="../tags/tag1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tags" Target="../tags/tag16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160" y="-8890"/>
            <a:ext cx="12171680" cy="6876415"/>
          </a:xfrm>
          <a:prstGeom prst="rect">
            <a:avLst/>
          </a:prstGeom>
        </p:spPr>
      </p:pic>
      <p:pic>
        <p:nvPicPr>
          <p:cNvPr id="4" name="图片 3" descr="keji (6)"/>
          <p:cNvPicPr>
            <a:picLocks noChangeAspect="1"/>
          </p:cNvPicPr>
          <p:nvPr/>
        </p:nvPicPr>
        <p:blipFill>
          <a:blip r:embed="rId2"/>
          <a:srcRect l="40375"/>
          <a:stretch>
            <a:fillRect/>
          </a:stretch>
        </p:blipFill>
        <p:spPr>
          <a:xfrm>
            <a:off x="74930" y="857885"/>
            <a:ext cx="11927840" cy="58953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-13970"/>
            <a:ext cx="104775" cy="6858000"/>
          </a:xfrm>
          <a:prstGeom prst="rect">
            <a:avLst/>
          </a:prstGeom>
          <a:solidFill>
            <a:srgbClr val="D735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76300" y="2165350"/>
            <a:ext cx="10515600" cy="1325563"/>
          </a:xfrm>
        </p:spPr>
        <p:txBody>
          <a:bodyPr/>
          <a:lstStyle/>
          <a:p>
            <a:pPr algn="ctr"/>
            <a:r>
              <a:rPr lang="zh-CN" altLang="en-US" sz="5400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竞买人操作手册</a:t>
            </a:r>
            <a:endParaRPr lang="zh-CN" altLang="en-US" sz="5400"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09445" y="4087813"/>
            <a:ext cx="9144000" cy="1655762"/>
          </a:xfrm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pPr algn="r"/>
            <a:r>
              <a:rPr lang="en-US" altLang="zh-CN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——</a:t>
            </a:r>
            <a:r>
              <a:rPr lang="zh-CN" altLang="en-US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中拍平台网络科技股份有限公司</a:t>
            </a:r>
            <a:endParaRPr lang="zh-CN" altLang="en-US"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algn="r"/>
            <a:r>
              <a:rPr lang="en-US" altLang="zh-CN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2019-01-31</a:t>
            </a:r>
            <a:endParaRPr lang="en-US" altLang="zh-CN"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094845" y="0"/>
            <a:ext cx="104775" cy="6858000"/>
          </a:xfrm>
          <a:prstGeom prst="rect">
            <a:avLst/>
          </a:prstGeom>
          <a:solidFill>
            <a:srgbClr val="D735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270" y="6780530"/>
            <a:ext cx="12198350" cy="81915"/>
          </a:xfrm>
          <a:prstGeom prst="rect">
            <a:avLst/>
          </a:prstGeom>
          <a:solidFill>
            <a:srgbClr val="D735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635" y="738505"/>
            <a:ext cx="105410" cy="5429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角三角形 4"/>
          <p:cNvSpPr/>
          <p:nvPr>
            <p:custDataLst>
              <p:tags r:id="rId2"/>
            </p:custDataLst>
          </p:nvPr>
        </p:nvSpPr>
        <p:spPr>
          <a:xfrm rot="16200000" flipH="1">
            <a:off x="11136774" y="-291851"/>
            <a:ext cx="772834" cy="135653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keji (6)"/>
          <p:cNvPicPr>
            <a:picLocks noChangeAspect="1"/>
          </p:cNvPicPr>
          <p:nvPr/>
        </p:nvPicPr>
        <p:blipFill>
          <a:blip r:embed="rId3" cstate="print"/>
          <a:srcRect l="40375"/>
          <a:stretch>
            <a:fillRect/>
          </a:stretch>
        </p:blipFill>
        <p:spPr>
          <a:xfrm>
            <a:off x="104338" y="896987"/>
            <a:ext cx="11849100" cy="5856605"/>
          </a:xfrm>
          <a:prstGeom prst="rect">
            <a:avLst/>
          </a:prstGeom>
        </p:spPr>
      </p:pic>
      <p:sp>
        <p:nvSpPr>
          <p:cNvPr id="22" name="标题 1"/>
          <p:cNvSpPr>
            <a:spLocks noGrp="1"/>
          </p:cNvSpPr>
          <p:nvPr>
            <p:ph type="title"/>
          </p:nvPr>
        </p:nvSpPr>
        <p:spPr>
          <a:xfrm>
            <a:off x="5167839" y="1807910"/>
            <a:ext cx="1800000" cy="5220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 操作流程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2974973" y="3553624"/>
            <a:ext cx="1865473" cy="521970"/>
          </a:xfrm>
          <a:prstGeom prst="rect">
            <a:avLst/>
          </a:prstGeom>
          <a:solidFill>
            <a:srgbClr val="FFC000"/>
          </a:solidFill>
          <a:ln w="476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“</a:t>
            </a:r>
            <a:r>
              <a:rPr lang="zh-CN" altLang="en-US" sz="2800" dirty="0">
                <a:solidFill>
                  <a:schemeClr val="bg1"/>
                </a:solidFill>
                <a:sym typeface="+mn-ea"/>
              </a:rPr>
              <a:t>查找</a:t>
            </a:r>
            <a:r>
              <a:rPr lang="en-US" altLang="zh-CN" sz="2800" dirty="0">
                <a:solidFill>
                  <a:schemeClr val="bg1"/>
                </a:solidFill>
              </a:rPr>
              <a:t>”</a:t>
            </a:r>
            <a:r>
              <a:rPr lang="zh-CN" altLang="en-US" sz="2800" dirty="0">
                <a:solidFill>
                  <a:schemeClr val="bg1"/>
                </a:solidFill>
              </a:rPr>
              <a:t>拍</a:t>
            </a:r>
            <a:r>
              <a:rPr lang="zh-CN" altLang="en-US" sz="2800" dirty="0" smtClean="0">
                <a:solidFill>
                  <a:schemeClr val="bg1"/>
                </a:solidFill>
              </a:rPr>
              <a:t>品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718335" y="3570402"/>
            <a:ext cx="1865473" cy="521970"/>
          </a:xfrm>
          <a:prstGeom prst="rect">
            <a:avLst/>
          </a:prstGeom>
          <a:solidFill>
            <a:srgbClr val="FFC000"/>
          </a:solidFill>
          <a:ln w="476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 注册认证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8" name="文本框 13"/>
          <p:cNvSpPr txBox="1"/>
          <p:nvPr/>
        </p:nvSpPr>
        <p:spPr>
          <a:xfrm>
            <a:off x="5231612" y="3536846"/>
            <a:ext cx="1800000" cy="523220"/>
          </a:xfrm>
          <a:prstGeom prst="rect">
            <a:avLst/>
          </a:prstGeom>
          <a:solidFill>
            <a:srgbClr val="FFC000"/>
          </a:solidFill>
          <a:ln w="476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 了解详情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9" name="文本框 13"/>
          <p:cNvSpPr txBox="1"/>
          <p:nvPr/>
        </p:nvSpPr>
        <p:spPr>
          <a:xfrm>
            <a:off x="7390794" y="3541926"/>
            <a:ext cx="1800000" cy="521970"/>
          </a:xfrm>
          <a:prstGeom prst="rect">
            <a:avLst/>
          </a:prstGeom>
          <a:solidFill>
            <a:srgbClr val="FFC000"/>
          </a:solidFill>
          <a:ln w="476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sz="2800" dirty="0">
                <a:solidFill>
                  <a:schemeClr val="bg1"/>
                </a:solidFill>
              </a:rPr>
              <a:t>进行</a:t>
            </a:r>
            <a:r>
              <a:rPr lang="en-US" altLang="zh-CN" sz="2800" dirty="0">
                <a:solidFill>
                  <a:schemeClr val="bg1"/>
                </a:solidFill>
              </a:rPr>
              <a:t>“</a:t>
            </a:r>
            <a:r>
              <a:rPr lang="zh-CN" altLang="en-US" sz="2800" dirty="0">
                <a:solidFill>
                  <a:schemeClr val="bg1"/>
                </a:solidFill>
              </a:rPr>
              <a:t>报名</a:t>
            </a:r>
            <a:r>
              <a:rPr lang="en-US" altLang="zh-CN" sz="2800" dirty="0">
                <a:solidFill>
                  <a:schemeClr val="bg1"/>
                </a:solidFill>
              </a:rPr>
              <a:t>”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30" name="文本框 15"/>
          <p:cNvSpPr txBox="1"/>
          <p:nvPr/>
        </p:nvSpPr>
        <p:spPr>
          <a:xfrm>
            <a:off x="9605488" y="3525148"/>
            <a:ext cx="1800000" cy="521970"/>
          </a:xfrm>
          <a:prstGeom prst="rect">
            <a:avLst/>
          </a:prstGeom>
          <a:solidFill>
            <a:srgbClr val="FFC000"/>
          </a:solidFill>
          <a:ln w="476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sz="2800" dirty="0">
                <a:solidFill>
                  <a:schemeClr val="bg1"/>
                </a:solidFill>
              </a:rPr>
              <a:t>参与</a:t>
            </a:r>
            <a:r>
              <a:rPr lang="en-US" altLang="zh-CN" sz="2800" dirty="0">
                <a:solidFill>
                  <a:schemeClr val="bg1"/>
                </a:solidFill>
              </a:rPr>
              <a:t>“</a:t>
            </a:r>
            <a:r>
              <a:rPr lang="zh-CN" altLang="en-US" sz="2800" dirty="0">
                <a:solidFill>
                  <a:schemeClr val="bg1"/>
                </a:solidFill>
              </a:rPr>
              <a:t>竞拍</a:t>
            </a:r>
            <a:r>
              <a:rPr lang="en-US" altLang="zh-CN" sz="2800" dirty="0">
                <a:solidFill>
                  <a:schemeClr val="bg1"/>
                </a:solidFill>
              </a:rPr>
              <a:t>”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31" name="右箭头 30"/>
          <p:cNvSpPr/>
          <p:nvPr/>
        </p:nvSpPr>
        <p:spPr>
          <a:xfrm>
            <a:off x="2600587" y="3766657"/>
            <a:ext cx="318782" cy="184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右箭头 31"/>
          <p:cNvSpPr/>
          <p:nvPr/>
        </p:nvSpPr>
        <p:spPr>
          <a:xfrm>
            <a:off x="4867012" y="3759666"/>
            <a:ext cx="318782" cy="184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右箭头 32"/>
          <p:cNvSpPr/>
          <p:nvPr/>
        </p:nvSpPr>
        <p:spPr>
          <a:xfrm>
            <a:off x="7064928" y="3726110"/>
            <a:ext cx="318782" cy="184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右箭头 33"/>
          <p:cNvSpPr/>
          <p:nvPr/>
        </p:nvSpPr>
        <p:spPr>
          <a:xfrm>
            <a:off x="9220899" y="3726110"/>
            <a:ext cx="318782" cy="184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下箭头 34"/>
          <p:cNvSpPr/>
          <p:nvPr/>
        </p:nvSpPr>
        <p:spPr>
          <a:xfrm>
            <a:off x="5494789" y="2600587"/>
            <a:ext cx="1182848" cy="4530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5080"/>
            <a:ext cx="85725" cy="6838950"/>
          </a:xfrm>
          <a:prstGeom prst="rect">
            <a:avLst/>
          </a:prstGeom>
          <a:solidFill>
            <a:srgbClr val="D735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2095480" y="5080"/>
            <a:ext cx="104775" cy="6858000"/>
          </a:xfrm>
          <a:prstGeom prst="rect">
            <a:avLst/>
          </a:prstGeom>
          <a:solidFill>
            <a:srgbClr val="D735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270" y="6780530"/>
            <a:ext cx="12198350" cy="81915"/>
          </a:xfrm>
          <a:prstGeom prst="rect">
            <a:avLst/>
          </a:prstGeom>
          <a:solidFill>
            <a:srgbClr val="D735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35" y="824230"/>
            <a:ext cx="86360" cy="542925"/>
          </a:xfrm>
          <a:prstGeom prst="rect">
            <a:avLst/>
          </a:prstGeom>
        </p:spPr>
      </p:pic>
      <p:sp>
        <p:nvSpPr>
          <p:cNvPr id="3" name="直角三角形 2"/>
          <p:cNvSpPr/>
          <p:nvPr>
            <p:custDataLst>
              <p:tags r:id="rId3"/>
            </p:custDataLst>
          </p:nvPr>
        </p:nvSpPr>
        <p:spPr>
          <a:xfrm rot="16200000" flipH="1">
            <a:off x="11136774" y="-291851"/>
            <a:ext cx="772834" cy="135653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idx="1"/>
          </p:nvPr>
        </p:nvPicPr>
        <p:blipFill>
          <a:blip r:embed="rId4" cstate="print"/>
          <a:stretch>
            <a:fillRect/>
          </a:stretch>
        </p:blipFill>
        <p:spPr>
          <a:xfrm>
            <a:off x="344170" y="1635853"/>
            <a:ext cx="8256270" cy="4889407"/>
          </a:xfrm>
          <a:prstGeom prst="rect">
            <a:avLst/>
          </a:prstGeom>
          <a:ln w="12700">
            <a:solidFill>
              <a:srgbClr val="FF0000"/>
            </a:solidFill>
          </a:ln>
          <a:effectLst/>
        </p:spPr>
      </p:pic>
      <p:cxnSp>
        <p:nvCxnSpPr>
          <p:cNvPr id="11" name="直接箭头连接符 10"/>
          <p:cNvCxnSpPr>
            <a:stCxn id="12" idx="3"/>
          </p:cNvCxnSpPr>
          <p:nvPr/>
        </p:nvCxnSpPr>
        <p:spPr>
          <a:xfrm flipH="1">
            <a:off x="8137321" y="1635001"/>
            <a:ext cx="665287" cy="28607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/>
          <a:srcRect l="44213" t="33824" r="16715" b="35784"/>
          <a:stretch>
            <a:fillRect/>
          </a:stretch>
        </p:blipFill>
        <p:spPr>
          <a:xfrm>
            <a:off x="8600440" y="1130935"/>
            <a:ext cx="1380490" cy="590550"/>
          </a:xfrm>
          <a:prstGeom prst="ellipse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文本框 12"/>
          <p:cNvSpPr txBox="1"/>
          <p:nvPr/>
        </p:nvSpPr>
        <p:spPr>
          <a:xfrm>
            <a:off x="8698096" y="1926619"/>
            <a:ext cx="3282950" cy="2031325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/>
              <a:t>1</a:t>
            </a:r>
            <a:r>
              <a:rPr lang="zh-CN" altLang="en-US" sz="1400" dirty="0"/>
              <a:t>、打开浏览器输入网址</a:t>
            </a:r>
            <a:r>
              <a:rPr lang="zh-CN" altLang="en-US" sz="1400" dirty="0">
                <a:solidFill>
                  <a:srgbClr val="FF0000"/>
                </a:solidFill>
                <a:hlinkClick r:id="rId6"/>
              </a:rPr>
              <a:t>https://paimai.caa123.org.cn</a:t>
            </a:r>
            <a:endParaRPr lang="zh-CN" altLang="en-US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/>
              <a:t>（</a:t>
            </a:r>
            <a:r>
              <a:rPr lang="zh-CN" altLang="en-US" sz="1400" dirty="0"/>
              <a:t>推荐使用</a:t>
            </a:r>
            <a:r>
              <a:rPr lang="en-US" altLang="zh-CN" sz="1400" dirty="0"/>
              <a:t>360</a:t>
            </a:r>
            <a:r>
              <a:rPr lang="zh-CN" altLang="en-US" sz="1400" dirty="0"/>
              <a:t>安全浏览器、谷歌浏览器、搜狗浏览器</a:t>
            </a:r>
            <a:r>
              <a:rPr lang="zh-CN" altLang="en-US" sz="1400" dirty="0" smtClean="0"/>
              <a:t>）</a:t>
            </a:r>
            <a:endParaRPr lang="zh-CN" altLang="en-US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/>
              <a:t>2</a:t>
            </a:r>
            <a:r>
              <a:rPr lang="zh-CN" altLang="en-US" sz="1400" dirty="0"/>
              <a:t>、进入</a:t>
            </a:r>
            <a:r>
              <a:rPr lang="en-US" altLang="zh-CN" sz="1400" dirty="0"/>
              <a:t>“</a:t>
            </a:r>
            <a:r>
              <a:rPr lang="zh-CN" altLang="en-US" sz="1400" dirty="0"/>
              <a:t>首页</a:t>
            </a:r>
            <a:r>
              <a:rPr lang="en-US" altLang="zh-CN" sz="1400" dirty="0"/>
              <a:t>”——</a:t>
            </a:r>
            <a:r>
              <a:rPr lang="zh-CN" altLang="en-US" sz="1400" dirty="0"/>
              <a:t>点击</a:t>
            </a:r>
            <a:r>
              <a:rPr lang="en-US" altLang="zh-CN" sz="1400" dirty="0"/>
              <a:t>“</a:t>
            </a:r>
            <a:r>
              <a:rPr lang="zh-CN" altLang="en-US" sz="1400" dirty="0">
                <a:solidFill>
                  <a:srgbClr val="FF0000"/>
                </a:solidFill>
              </a:rPr>
              <a:t>免费注册</a:t>
            </a:r>
            <a:r>
              <a:rPr lang="en-US" altLang="zh-CN" sz="1400" dirty="0"/>
              <a:t>”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或点击</a:t>
            </a:r>
            <a:r>
              <a:rPr lang="en-US" altLang="zh-CN" sz="1400" dirty="0"/>
              <a:t>“</a:t>
            </a:r>
            <a:r>
              <a:rPr lang="zh-CN" altLang="en-US" sz="1400" dirty="0"/>
              <a:t>登录</a:t>
            </a:r>
            <a:r>
              <a:rPr lang="en-US" altLang="zh-CN" sz="1400" dirty="0"/>
              <a:t>”</a:t>
            </a:r>
            <a:r>
              <a:rPr lang="zh-CN" altLang="en-US" sz="1400" dirty="0"/>
              <a:t>，在下方点击</a:t>
            </a:r>
            <a:r>
              <a:rPr lang="en-US" altLang="zh-CN" sz="1400" dirty="0"/>
              <a:t>“</a:t>
            </a:r>
            <a:r>
              <a:rPr lang="zh-CN" altLang="en-US" sz="1400" dirty="0">
                <a:solidFill>
                  <a:srgbClr val="FF0000"/>
                </a:solidFill>
                <a:sym typeface="+mn-ea"/>
              </a:rPr>
              <a:t>立即注册</a:t>
            </a:r>
            <a:r>
              <a:rPr lang="en-US" altLang="zh-CN" sz="1400" dirty="0"/>
              <a:t>”</a:t>
            </a:r>
            <a:endParaRPr lang="zh-CN" altLang="en-US" sz="1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719470" y="4244829"/>
            <a:ext cx="3265524" cy="22458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文本框 9"/>
          <p:cNvSpPr txBox="1"/>
          <p:nvPr/>
        </p:nvSpPr>
        <p:spPr>
          <a:xfrm>
            <a:off x="349219" y="961425"/>
            <a:ext cx="1865473" cy="521970"/>
          </a:xfrm>
          <a:prstGeom prst="rect">
            <a:avLst/>
          </a:prstGeom>
          <a:solidFill>
            <a:srgbClr val="FFC000"/>
          </a:solidFill>
          <a:ln w="476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 注册认证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5080"/>
            <a:ext cx="85725" cy="6838950"/>
          </a:xfrm>
          <a:prstGeom prst="rect">
            <a:avLst/>
          </a:prstGeom>
          <a:solidFill>
            <a:srgbClr val="D735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2095480" y="5080"/>
            <a:ext cx="104775" cy="6858000"/>
          </a:xfrm>
          <a:prstGeom prst="rect">
            <a:avLst/>
          </a:prstGeom>
          <a:solidFill>
            <a:srgbClr val="D735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270" y="6780530"/>
            <a:ext cx="12198350" cy="81915"/>
          </a:xfrm>
          <a:prstGeom prst="rect">
            <a:avLst/>
          </a:prstGeom>
          <a:solidFill>
            <a:srgbClr val="D735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35" y="824230"/>
            <a:ext cx="86360" cy="542925"/>
          </a:xfrm>
          <a:prstGeom prst="rect">
            <a:avLst/>
          </a:prstGeom>
        </p:spPr>
      </p:pic>
      <p:sp>
        <p:nvSpPr>
          <p:cNvPr id="3" name="直角三角形 2"/>
          <p:cNvSpPr/>
          <p:nvPr>
            <p:custDataLst>
              <p:tags r:id="rId3"/>
            </p:custDataLst>
          </p:nvPr>
        </p:nvSpPr>
        <p:spPr>
          <a:xfrm rot="16200000" flipH="1">
            <a:off x="11136774" y="-291851"/>
            <a:ext cx="772834" cy="135653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3685" y="1663700"/>
            <a:ext cx="9103995" cy="50012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246112" y="1177255"/>
            <a:ext cx="5017135" cy="368300"/>
          </a:xfrm>
          <a:prstGeom prst="rect">
            <a:avLst/>
          </a:prstGeom>
          <a:solidFill>
            <a:srgbClr val="FFC000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根据提示填写信息进行注册即可，不做详细演示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4475" y="1504315"/>
            <a:ext cx="8580120" cy="49301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9011286" y="1398905"/>
            <a:ext cx="2750080" cy="368300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登录》个人中心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107170" y="2036445"/>
            <a:ext cx="2679065" cy="1846659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账户安全：</a:t>
            </a:r>
            <a:endParaRPr lang="zh-CN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6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安全</a:t>
            </a:r>
            <a:r>
              <a:rPr lang="zh-CN" altLang="en-US" sz="16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服务</a:t>
            </a: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：实名认证，按提示填写和上传信息（通过后才可报名参拍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）</a:t>
            </a:r>
            <a:endParaRPr lang="en-US" altLang="zh-CN" sz="1600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6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信息</a:t>
            </a:r>
            <a:r>
              <a:rPr lang="zh-CN" altLang="en-US" sz="16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修改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：手机号和邮箱绑定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“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修改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”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（便于用户找回密码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）</a:t>
            </a:r>
            <a:endParaRPr lang="zh-CN" altLang="en-US" sz="16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107806" y="3939540"/>
            <a:ext cx="2661948" cy="614045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我的竞拍：</a:t>
            </a:r>
            <a:endParaRPr lang="zh-CN" altLang="en-US" dirty="0"/>
          </a:p>
          <a:p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记录已报名的拍品信息</a:t>
            </a:r>
            <a:endParaRPr lang="zh-CN" altLang="en-US" sz="16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4475" y="1030605"/>
            <a:ext cx="3179445" cy="368300"/>
          </a:xfrm>
          <a:prstGeom prst="rect">
            <a:avLst/>
          </a:prstGeom>
          <a:solidFill>
            <a:srgbClr val="FFC000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注册成功后</a:t>
            </a:r>
            <a:r>
              <a:rPr lang="zh-CN" dirty="0">
                <a:solidFill>
                  <a:schemeClr val="bg1"/>
                </a:solidFill>
              </a:rPr>
              <a:t>需要</a:t>
            </a:r>
            <a:r>
              <a:rPr lang="zh-CN" altLang="en-US" dirty="0">
                <a:solidFill>
                  <a:schemeClr val="bg1"/>
                </a:solidFill>
              </a:rPr>
              <a:t>进行实名认证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3420" y="1292860"/>
            <a:ext cx="3190240" cy="11334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" name="肘形连接符 2"/>
          <p:cNvCxnSpPr>
            <a:endCxn id="6" idx="1"/>
          </p:cNvCxnSpPr>
          <p:nvPr/>
        </p:nvCxnSpPr>
        <p:spPr>
          <a:xfrm>
            <a:off x="1440815" y="2426335"/>
            <a:ext cx="7666355" cy="533440"/>
          </a:xfrm>
          <a:prstGeom prst="bentConnector3">
            <a:avLst>
              <a:gd name="adj1" fmla="val 50000"/>
            </a:avLst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肘形连接符 8"/>
          <p:cNvCxnSpPr/>
          <p:nvPr/>
        </p:nvCxnSpPr>
        <p:spPr>
          <a:xfrm>
            <a:off x="1459230" y="2713355"/>
            <a:ext cx="7648575" cy="1524000"/>
          </a:xfrm>
          <a:prstGeom prst="bentConnector3">
            <a:avLst>
              <a:gd name="adj1" fmla="val 46334"/>
            </a:avLst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782320" y="2239645"/>
            <a:ext cx="657860" cy="2705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72795" y="2566035"/>
            <a:ext cx="657860" cy="27051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2"/>
            </p:custDataLst>
          </p:nvPr>
        </p:nvSpPr>
        <p:spPr>
          <a:xfrm rot="16200000" flipH="1">
            <a:off x="11136774" y="-291851"/>
            <a:ext cx="772834" cy="135653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545" y="1501140"/>
            <a:ext cx="8990965" cy="52793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545" y="2256155"/>
            <a:ext cx="8985250" cy="43110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198610" y="3126503"/>
            <a:ext cx="2864485" cy="338554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sym typeface="+mn-ea"/>
              </a:rPr>
              <a:t>拍卖会</a:t>
            </a:r>
            <a:r>
              <a:rPr lang="en-US" altLang="zh-CN" sz="1600" dirty="0">
                <a:solidFill>
                  <a:srgbClr val="FF0000"/>
                </a:solidFill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</a:rPr>
              <a:t>搜索》标的目录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48369" y="4645870"/>
            <a:ext cx="1555022" cy="645160"/>
          </a:xfrm>
          <a:prstGeom prst="rect">
            <a:avLst/>
          </a:prstGeom>
          <a:noFill/>
          <a:ln w="222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点击标的目录进入查看标的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425940" y="1501140"/>
            <a:ext cx="2474595" cy="4603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</a:rPr>
              <a:t>查找意向拍品</a:t>
            </a:r>
            <a:endParaRPr lang="zh-CN" altLang="en-US" sz="2400">
              <a:solidFill>
                <a:schemeClr val="bg1"/>
              </a:solidFill>
            </a:endParaRPr>
          </a:p>
        </p:txBody>
      </p:sp>
      <p:cxnSp>
        <p:nvCxnSpPr>
          <p:cNvPr id="9" name="肘形连接符 8"/>
          <p:cNvCxnSpPr>
            <a:stCxn id="7" idx="2"/>
          </p:cNvCxnSpPr>
          <p:nvPr/>
        </p:nvCxnSpPr>
        <p:spPr>
          <a:xfrm rot="5400000">
            <a:off x="7772520" y="5026658"/>
            <a:ext cx="488988" cy="1017733"/>
          </a:xfrm>
          <a:prstGeom prst="bentConnector2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81440" y="919480"/>
            <a:ext cx="1865473" cy="521970"/>
          </a:xfrm>
          <a:prstGeom prst="rect">
            <a:avLst/>
          </a:prstGeom>
          <a:solidFill>
            <a:srgbClr val="FFC000"/>
          </a:solidFill>
          <a:ln w="476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“</a:t>
            </a:r>
            <a:r>
              <a:rPr lang="zh-CN" altLang="en-US" sz="2800" dirty="0">
                <a:solidFill>
                  <a:schemeClr val="bg1"/>
                </a:solidFill>
                <a:sym typeface="+mn-ea"/>
              </a:rPr>
              <a:t>查找</a:t>
            </a:r>
            <a:r>
              <a:rPr lang="en-US" altLang="zh-CN" sz="2800" dirty="0">
                <a:solidFill>
                  <a:schemeClr val="bg1"/>
                </a:solidFill>
              </a:rPr>
              <a:t>”</a:t>
            </a:r>
            <a:r>
              <a:rPr lang="zh-CN" altLang="en-US" sz="2800" dirty="0">
                <a:solidFill>
                  <a:schemeClr val="bg1"/>
                </a:solidFill>
              </a:rPr>
              <a:t>拍</a:t>
            </a:r>
            <a:r>
              <a:rPr lang="zh-CN" altLang="en-US" sz="2800" dirty="0" smtClean="0">
                <a:solidFill>
                  <a:schemeClr val="bg1"/>
                </a:solidFill>
              </a:rPr>
              <a:t>品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文本框 4"/>
          <p:cNvSpPr txBox="1"/>
          <p:nvPr/>
        </p:nvSpPr>
        <p:spPr>
          <a:xfrm>
            <a:off x="9191619" y="2305779"/>
            <a:ext cx="2864485" cy="338554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“</a:t>
            </a:r>
            <a:r>
              <a:rPr lang="zh-CN" altLang="en-US" sz="1600" dirty="0" smtClean="0">
                <a:solidFill>
                  <a:srgbClr val="FF0000"/>
                </a:solidFill>
              </a:rPr>
              <a:t>拍品</a:t>
            </a:r>
            <a:r>
              <a:rPr lang="en-US" altLang="zh-CN" sz="1600" dirty="0" smtClean="0">
                <a:solidFill>
                  <a:srgbClr val="FF0000"/>
                </a:solidFill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</a:rPr>
              <a:t>搜索</a:t>
            </a:r>
            <a:r>
              <a:rPr lang="zh-CN" altLang="en-US" sz="1600" dirty="0" smtClean="0">
                <a:solidFill>
                  <a:srgbClr val="FF0000"/>
                </a:solidFill>
              </a:rPr>
              <a:t>》直达标的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12" name="文本框 4"/>
          <p:cNvSpPr txBox="1"/>
          <p:nvPr/>
        </p:nvSpPr>
        <p:spPr>
          <a:xfrm>
            <a:off x="9197128" y="3909473"/>
            <a:ext cx="2865600" cy="338554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“</a:t>
            </a:r>
            <a:r>
              <a:rPr lang="zh-CN" altLang="en-US" sz="1600" dirty="0" smtClean="0">
                <a:solidFill>
                  <a:srgbClr val="FF0000"/>
                </a:solidFill>
              </a:rPr>
              <a:t>拍卖企业</a:t>
            </a:r>
            <a:r>
              <a:rPr lang="en-US" altLang="zh-CN" sz="1600" dirty="0" smtClean="0">
                <a:solidFill>
                  <a:srgbClr val="FF0000"/>
                </a:solidFill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</a:rPr>
              <a:t>搜索</a:t>
            </a:r>
            <a:r>
              <a:rPr lang="zh-CN" altLang="en-US" sz="1600" dirty="0" smtClean="0">
                <a:solidFill>
                  <a:srgbClr val="FF0000"/>
                </a:solidFill>
              </a:rPr>
              <a:t>》直达拍卖会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2" name="上箭头 21"/>
          <p:cNvSpPr/>
          <p:nvPr/>
        </p:nvSpPr>
        <p:spPr>
          <a:xfrm>
            <a:off x="9521505" y="2743200"/>
            <a:ext cx="260058" cy="3355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上箭头 22"/>
          <p:cNvSpPr/>
          <p:nvPr/>
        </p:nvSpPr>
        <p:spPr>
          <a:xfrm>
            <a:off x="9539681" y="3516385"/>
            <a:ext cx="260058" cy="3355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肘形连接符 8"/>
          <p:cNvCxnSpPr>
            <a:stCxn id="5" idx="1"/>
            <a:endCxn id="7" idx="0"/>
          </p:cNvCxnSpPr>
          <p:nvPr/>
        </p:nvCxnSpPr>
        <p:spPr>
          <a:xfrm rot="10800000" flipV="1">
            <a:off x="8525880" y="3295780"/>
            <a:ext cx="672730" cy="1350090"/>
          </a:xfrm>
          <a:prstGeom prst="bentConnector2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2"/>
            </p:custDataLst>
          </p:nvPr>
        </p:nvSpPr>
        <p:spPr>
          <a:xfrm rot="16200000" flipH="1">
            <a:off x="11136774" y="-291851"/>
            <a:ext cx="772834" cy="135653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" y="2080895"/>
            <a:ext cx="6468745" cy="43268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51370" y="1008380"/>
            <a:ext cx="4633595" cy="29933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231775" y="1623695"/>
            <a:ext cx="4533900" cy="368300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进入</a:t>
            </a:r>
            <a:r>
              <a:rPr lang="en-US" altLang="zh-CN">
                <a:solidFill>
                  <a:srgbClr val="FF0000"/>
                </a:solidFill>
              </a:rPr>
              <a:t>“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标的目录</a:t>
            </a:r>
            <a:r>
              <a:rPr lang="en-US" altLang="zh-CN">
                <a:solidFill>
                  <a:srgbClr val="FF0000"/>
                </a:solidFill>
              </a:rPr>
              <a:t>”</a:t>
            </a:r>
            <a:r>
              <a:rPr lang="zh-CN" altLang="en-US">
                <a:solidFill>
                  <a:srgbClr val="FF0000"/>
                </a:solidFill>
              </a:rPr>
              <a:t>后》点击标的》点击</a:t>
            </a:r>
            <a:r>
              <a:rPr lang="en-US" altLang="zh-CN">
                <a:solidFill>
                  <a:srgbClr val="FF0000"/>
                </a:solidFill>
              </a:rPr>
              <a:t>“</a:t>
            </a:r>
            <a:r>
              <a:rPr lang="zh-CN" altLang="en-US">
                <a:solidFill>
                  <a:srgbClr val="FF0000"/>
                </a:solidFill>
              </a:rPr>
              <a:t>报名</a:t>
            </a:r>
            <a:r>
              <a:rPr lang="en-US" altLang="zh-CN">
                <a:solidFill>
                  <a:srgbClr val="FF0000"/>
                </a:solidFill>
              </a:rPr>
              <a:t>”</a:t>
            </a:r>
            <a:endParaRPr lang="en-US" altLang="zh-CN">
              <a:solidFill>
                <a:srgbClr val="FF0000"/>
              </a:solidFill>
            </a:endParaRPr>
          </a:p>
        </p:txBody>
      </p:sp>
      <p:cxnSp>
        <p:nvCxnSpPr>
          <p:cNvPr id="7" name="肘形连接符 6"/>
          <p:cNvCxnSpPr>
            <a:stCxn id="8" idx="3"/>
            <a:endCxn id="9" idx="1"/>
          </p:cNvCxnSpPr>
          <p:nvPr/>
        </p:nvCxnSpPr>
        <p:spPr>
          <a:xfrm>
            <a:off x="1419225" y="4141788"/>
            <a:ext cx="5732145" cy="1039295"/>
          </a:xfrm>
          <a:prstGeom prst="bentConnector3">
            <a:avLst>
              <a:gd name="adj1" fmla="val 50000"/>
            </a:avLst>
          </a:prstGeom>
          <a:ln w="222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71525" y="4001770"/>
            <a:ext cx="647700" cy="2800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151370" y="4380864"/>
            <a:ext cx="4633595" cy="1600438"/>
          </a:xfrm>
          <a:prstGeom prst="rect">
            <a:avLst/>
          </a:prstGeom>
          <a:solidFill>
            <a:schemeClr val="accent5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【</a:t>
            </a:r>
            <a:r>
              <a:rPr lang="zh-CN" altLang="en-US" dirty="0" smtClean="0"/>
              <a:t>重要</a:t>
            </a:r>
            <a:r>
              <a:rPr lang="zh-CN" altLang="en-US" dirty="0" smtClean="0"/>
              <a:t>提示</a:t>
            </a:r>
            <a:r>
              <a:rPr lang="en-US" altLang="zh-CN" dirty="0" smtClean="0"/>
              <a:t>】</a:t>
            </a:r>
            <a:endParaRPr lang="zh-CN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报名前</a:t>
            </a: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，请</a:t>
            </a:r>
            <a:r>
              <a:rPr lang="zh-CN" altLang="en-US" sz="16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仔细阅读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“</a:t>
            </a: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拍卖公告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”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和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“</a:t>
            </a: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竞拍须知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”</a:t>
            </a:r>
            <a:endParaRPr lang="en-US" altLang="zh-CN" sz="1600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在标的展示期内联系企业</a:t>
            </a:r>
            <a:r>
              <a:rPr lang="zh-CN" altLang="en-US" sz="16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实地看样</a:t>
            </a:r>
            <a:endParaRPr lang="en-US" altLang="zh-CN" sz="1600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在报名截止日期之前</a:t>
            </a:r>
            <a:r>
              <a:rPr lang="zh-CN" altLang="en-US" sz="16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提交相关资料</a:t>
            </a:r>
            <a:endParaRPr lang="en-US" altLang="zh-CN" sz="1600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和企业</a:t>
            </a:r>
            <a:r>
              <a:rPr lang="zh-CN" altLang="en-US" sz="16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确认报名资格</a:t>
            </a:r>
            <a:endParaRPr lang="en-US" altLang="zh-CN" sz="1600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网络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报名后，及时联系拍卖企业</a:t>
            </a:r>
            <a:r>
              <a:rPr lang="zh-CN" altLang="en-US" sz="16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开通竞买权限</a:t>
            </a:r>
            <a:endParaRPr lang="en-US" altLang="zh-CN" sz="1600" b="1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6" name="肘形连接符 5"/>
          <p:cNvCxnSpPr>
            <a:stCxn id="10" idx="2"/>
            <a:endCxn id="9" idx="0"/>
          </p:cNvCxnSpPr>
          <p:nvPr/>
        </p:nvCxnSpPr>
        <p:spPr>
          <a:xfrm rot="16200000" flipH="1">
            <a:off x="8829834" y="3742530"/>
            <a:ext cx="379094" cy="897573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8246745" y="3721735"/>
            <a:ext cx="647700" cy="2800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314700" y="4651375"/>
            <a:ext cx="551180" cy="5511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/>
              <a:t>1</a:t>
            </a:r>
            <a:endParaRPr lang="en-US" altLang="zh-CN" sz="3200"/>
          </a:p>
        </p:txBody>
      </p:sp>
      <p:sp>
        <p:nvSpPr>
          <p:cNvPr id="12" name="椭圆 11"/>
          <p:cNvSpPr/>
          <p:nvPr/>
        </p:nvSpPr>
        <p:spPr>
          <a:xfrm>
            <a:off x="10149840" y="1623695"/>
            <a:ext cx="551180" cy="5511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/>
              <a:t>2</a:t>
            </a:r>
            <a:endParaRPr lang="en-US" altLang="zh-CN" sz="3200"/>
          </a:p>
        </p:txBody>
      </p:sp>
      <p:cxnSp>
        <p:nvCxnSpPr>
          <p:cNvPr id="13" name="直接连接符 12"/>
          <p:cNvCxnSpPr/>
          <p:nvPr/>
        </p:nvCxnSpPr>
        <p:spPr>
          <a:xfrm>
            <a:off x="6902450" y="1025525"/>
            <a:ext cx="0" cy="574294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231774" y="919480"/>
            <a:ext cx="1800000" cy="523220"/>
          </a:xfrm>
          <a:prstGeom prst="rect">
            <a:avLst/>
          </a:prstGeom>
          <a:solidFill>
            <a:srgbClr val="FFC000"/>
          </a:solidFill>
          <a:ln w="476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 了解详情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52030" y="991235"/>
            <a:ext cx="4621530" cy="2727960"/>
          </a:xfrm>
          <a:prstGeom prst="rect">
            <a:avLst/>
          </a:prstGeom>
          <a:ln w="317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870" y="991870"/>
            <a:ext cx="5910580" cy="5697220"/>
          </a:xfrm>
          <a:prstGeom prst="rect">
            <a:avLst/>
          </a:prstGeom>
          <a:ln w="2222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直角三角形 2"/>
          <p:cNvSpPr/>
          <p:nvPr>
            <p:custDataLst>
              <p:tags r:id="rId4"/>
            </p:custDataLst>
          </p:nvPr>
        </p:nvSpPr>
        <p:spPr>
          <a:xfrm rot="16200000" flipH="1">
            <a:off x="11136774" y="-291851"/>
            <a:ext cx="772834" cy="135653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10355" y="2004695"/>
            <a:ext cx="3320415" cy="14782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492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2560320" y="1895475"/>
            <a:ext cx="551180" cy="5511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/>
              <a:t>1</a:t>
            </a:r>
            <a:endParaRPr lang="en-US" altLang="zh-CN" sz="3200"/>
          </a:p>
        </p:txBody>
      </p:sp>
      <p:sp>
        <p:nvSpPr>
          <p:cNvPr id="7" name="椭圆 6"/>
          <p:cNvSpPr/>
          <p:nvPr/>
        </p:nvSpPr>
        <p:spPr>
          <a:xfrm>
            <a:off x="5480050" y="1962150"/>
            <a:ext cx="551180" cy="5511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/>
              <a:t>2</a:t>
            </a:r>
            <a:endParaRPr lang="en-US" altLang="zh-CN" sz="3200"/>
          </a:p>
        </p:txBody>
      </p:sp>
      <p:sp>
        <p:nvSpPr>
          <p:cNvPr id="8" name="椭圆 7"/>
          <p:cNvSpPr/>
          <p:nvPr/>
        </p:nvSpPr>
        <p:spPr>
          <a:xfrm>
            <a:off x="8594725" y="2468245"/>
            <a:ext cx="551180" cy="5511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/>
              <a:t>3</a:t>
            </a:r>
            <a:endParaRPr lang="en-US" altLang="zh-CN" sz="3200"/>
          </a:p>
        </p:txBody>
      </p:sp>
      <p:sp>
        <p:nvSpPr>
          <p:cNvPr id="9" name="文本框 8"/>
          <p:cNvSpPr txBox="1"/>
          <p:nvPr/>
        </p:nvSpPr>
        <p:spPr>
          <a:xfrm>
            <a:off x="3111500" y="4547870"/>
            <a:ext cx="4225925" cy="1476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zh-CN" altLang="en-US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报名》竞买人条件确认》竞买人身份确认》选择支付方式》确认</a:t>
            </a:r>
            <a:endParaRPr lang="zh-CN" altLang="en-US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报名成功</a:t>
            </a:r>
            <a:endParaRPr lang="zh-CN" altLang="en-US" dirty="0"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联系企业》线下缴纳保证金</a:t>
            </a:r>
            <a:endParaRPr lang="zh-CN" altLang="en-US" dirty="0"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企业确认》等待开拍</a:t>
            </a:r>
            <a:endParaRPr lang="zh-CN" altLang="en-US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2195" y="4017010"/>
            <a:ext cx="4584065" cy="2529205"/>
          </a:xfrm>
          <a:prstGeom prst="rect">
            <a:avLst/>
          </a:prstGeom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椭圆 10"/>
          <p:cNvSpPr/>
          <p:nvPr/>
        </p:nvSpPr>
        <p:spPr>
          <a:xfrm>
            <a:off x="10200640" y="4123055"/>
            <a:ext cx="551180" cy="5511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/>
              <a:t>4</a:t>
            </a:r>
            <a:endParaRPr lang="en-US" altLang="zh-CN" sz="3200"/>
          </a:p>
        </p:txBody>
      </p:sp>
      <p:sp>
        <p:nvSpPr>
          <p:cNvPr id="2" name="文本框 1"/>
          <p:cNvSpPr txBox="1"/>
          <p:nvPr/>
        </p:nvSpPr>
        <p:spPr>
          <a:xfrm>
            <a:off x="3126740" y="4017010"/>
            <a:ext cx="4206240" cy="368300"/>
          </a:xfrm>
          <a:prstGeom prst="rect">
            <a:avLst/>
          </a:prstGeom>
          <a:solidFill>
            <a:srgbClr val="FFC000"/>
          </a:solidFill>
          <a:ln w="28575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进入报名界面》确认信息进行报名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93040" y="924560"/>
            <a:ext cx="1800000" cy="521970"/>
          </a:xfrm>
          <a:prstGeom prst="rect">
            <a:avLst/>
          </a:prstGeom>
          <a:solidFill>
            <a:srgbClr val="FFC000"/>
          </a:solidFill>
          <a:ln w="476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sz="2800" dirty="0">
                <a:solidFill>
                  <a:schemeClr val="bg1"/>
                </a:solidFill>
              </a:rPr>
              <a:t>进行</a:t>
            </a:r>
            <a:r>
              <a:rPr lang="en-US" altLang="zh-CN" sz="2800" dirty="0">
                <a:solidFill>
                  <a:schemeClr val="bg1"/>
                </a:solidFill>
              </a:rPr>
              <a:t>“</a:t>
            </a:r>
            <a:r>
              <a:rPr lang="zh-CN" altLang="en-US" sz="2800" dirty="0">
                <a:solidFill>
                  <a:schemeClr val="bg1"/>
                </a:solidFill>
              </a:rPr>
              <a:t>报名</a:t>
            </a:r>
            <a:r>
              <a:rPr lang="en-US" altLang="zh-CN" sz="2800" dirty="0">
                <a:solidFill>
                  <a:schemeClr val="bg1"/>
                </a:solidFill>
              </a:rPr>
              <a:t>”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540" y="3126105"/>
            <a:ext cx="5210175" cy="33286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255905" y="2122805"/>
            <a:ext cx="5210810" cy="9220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开始竞拍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点击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“+”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号输入价格》出价》查看弹出框是否为自己的出价》确认出价</a:t>
            </a:r>
            <a:endParaRPr lang="zh-CN" altLang="en-US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9065" y="3126740"/>
            <a:ext cx="5293360" cy="3328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文本框 10"/>
          <p:cNvSpPr txBox="1"/>
          <p:nvPr/>
        </p:nvSpPr>
        <p:spPr>
          <a:xfrm>
            <a:off x="6551930" y="2084705"/>
            <a:ext cx="5117465" cy="9220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竞拍结束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倒计时结束，您为当前最高价，恭喜获得本标的，联系企业进行后续交割</a:t>
            </a:r>
            <a:endParaRPr lang="zh-CN" altLang="en-US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3" name="燕尾形 12"/>
          <p:cNvSpPr/>
          <p:nvPr/>
        </p:nvSpPr>
        <p:spPr>
          <a:xfrm>
            <a:off x="5626735" y="3629025"/>
            <a:ext cx="528955" cy="541655"/>
          </a:xfrm>
          <a:prstGeom prst="chevron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07010" y="1533525"/>
            <a:ext cx="5309235" cy="36830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拍卖会临近，提前登陆进入</a:t>
            </a:r>
            <a:r>
              <a:rPr lang="en-US" altLang="zh-CN">
                <a:solidFill>
                  <a:srgbClr val="FF0000"/>
                </a:solidFill>
              </a:rPr>
              <a:t>“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拍卖大厅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en-US">
                <a:solidFill>
                  <a:srgbClr val="FF0000"/>
                </a:solidFill>
              </a:rPr>
              <a:t>等待出价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64300" y="1995805"/>
            <a:ext cx="5318125" cy="4515485"/>
          </a:xfrm>
          <a:prstGeom prst="rect">
            <a:avLst/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07010" y="1995805"/>
            <a:ext cx="5309235" cy="4515485"/>
          </a:xfrm>
          <a:prstGeom prst="rect">
            <a:avLst/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451600" y="1528445"/>
            <a:ext cx="5318125" cy="36830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>
                <a:solidFill>
                  <a:srgbClr val="FF0000"/>
                </a:solidFill>
              </a:rPr>
              <a:t>出价阶段结束，等待拍卖师操作</a:t>
            </a:r>
            <a:endParaRPr lang="zh-CN">
              <a:solidFill>
                <a:srgbClr val="FF0000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5419090" y="1567180"/>
            <a:ext cx="273050" cy="27813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/>
              <a:t>1</a:t>
            </a:r>
            <a:endParaRPr lang="en-US" altLang="zh-CN" sz="3200"/>
          </a:p>
        </p:txBody>
      </p:sp>
      <p:sp>
        <p:nvSpPr>
          <p:cNvPr id="12" name="椭圆 11"/>
          <p:cNvSpPr/>
          <p:nvPr/>
        </p:nvSpPr>
        <p:spPr>
          <a:xfrm>
            <a:off x="5419090" y="2084705"/>
            <a:ext cx="273050" cy="27813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/>
              <a:t>2</a:t>
            </a:r>
            <a:endParaRPr lang="en-US" altLang="zh-CN" sz="3200"/>
          </a:p>
        </p:txBody>
      </p:sp>
      <p:sp>
        <p:nvSpPr>
          <p:cNvPr id="14" name="椭圆 13"/>
          <p:cNvSpPr/>
          <p:nvPr/>
        </p:nvSpPr>
        <p:spPr>
          <a:xfrm>
            <a:off x="6215380" y="1567180"/>
            <a:ext cx="273685" cy="27813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/>
              <a:t>3</a:t>
            </a:r>
            <a:endParaRPr lang="en-US" altLang="zh-CN" sz="3200"/>
          </a:p>
        </p:txBody>
      </p:sp>
      <p:sp>
        <p:nvSpPr>
          <p:cNvPr id="15" name="椭圆 14"/>
          <p:cNvSpPr/>
          <p:nvPr/>
        </p:nvSpPr>
        <p:spPr>
          <a:xfrm>
            <a:off x="6203950" y="2084705"/>
            <a:ext cx="273685" cy="27813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/>
              <a:t>4</a:t>
            </a:r>
            <a:endParaRPr lang="en-US" altLang="zh-CN" sz="3200"/>
          </a:p>
        </p:txBody>
      </p:sp>
      <p:sp>
        <p:nvSpPr>
          <p:cNvPr id="16" name="文本框 15"/>
          <p:cNvSpPr txBox="1"/>
          <p:nvPr/>
        </p:nvSpPr>
        <p:spPr>
          <a:xfrm>
            <a:off x="218207" y="924560"/>
            <a:ext cx="1800000" cy="521970"/>
          </a:xfrm>
          <a:prstGeom prst="rect">
            <a:avLst/>
          </a:prstGeom>
          <a:solidFill>
            <a:srgbClr val="FFC000"/>
          </a:solidFill>
          <a:ln w="476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sz="2800" dirty="0">
                <a:solidFill>
                  <a:schemeClr val="bg1"/>
                </a:solidFill>
              </a:rPr>
              <a:t>参与</a:t>
            </a:r>
            <a:r>
              <a:rPr lang="en-US" altLang="zh-CN" sz="2800" dirty="0">
                <a:solidFill>
                  <a:schemeClr val="bg1"/>
                </a:solidFill>
              </a:rPr>
              <a:t>“</a:t>
            </a:r>
            <a:r>
              <a:rPr lang="zh-CN" altLang="en-US" sz="2800" dirty="0">
                <a:solidFill>
                  <a:schemeClr val="bg1"/>
                </a:solidFill>
              </a:rPr>
              <a:t>竞拍</a:t>
            </a:r>
            <a:r>
              <a:rPr lang="en-US" altLang="zh-CN" sz="2800" dirty="0">
                <a:solidFill>
                  <a:schemeClr val="bg1"/>
                </a:solidFill>
              </a:rPr>
              <a:t>”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761230" y="3902710"/>
            <a:ext cx="30651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技术热线：</a:t>
            </a:r>
            <a:r>
              <a:rPr lang="en-US" altLang="zh-CN" dirty="0" smtClean="0"/>
              <a:t>400-898-5988</a:t>
            </a:r>
            <a:endParaRPr lang="en-US" altLang="zh-CN" dirty="0"/>
          </a:p>
        </p:txBody>
      </p:sp>
      <p:sp>
        <p:nvSpPr>
          <p:cNvPr id="6" name="矩形 5"/>
          <p:cNvSpPr/>
          <p:nvPr/>
        </p:nvSpPr>
        <p:spPr>
          <a:xfrm>
            <a:off x="3249930" y="2433320"/>
            <a:ext cx="569214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>
                <a:gradFill>
                  <a:gsLst>
                    <a:gs pos="0">
                      <a:srgbClr val="FF0000"/>
                    </a:gs>
                    <a:gs pos="99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感谢您的支持</a:t>
            </a:r>
            <a:endParaRPr lang="zh-CN" altLang="en-US" sz="7200" b="1">
              <a:gradFill>
                <a:gsLst>
                  <a:gs pos="0">
                    <a:srgbClr val="FF0000"/>
                  </a:gs>
                  <a:gs pos="99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1630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1630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COMBINE_RELATE_SLIDE_ID" val="background20180952_1"/>
  <p:tag name="KSO_WM_TEMPLATE_CATEGORY" val="custom"/>
  <p:tag name="KSO_WM_TEMPLATE_INDEX" val="20181630"/>
  <p:tag name="KSO_WM_TEMPLATE_SUBCATEGORY" val="combine"/>
  <p:tag name="KSO_WM_TEMPLATE_THUMBS_INDEX" val="1、4、5、6、12、13、18、19、21"/>
</p:tagLst>
</file>

<file path=ppt/tags/tag4.xml><?xml version="1.0" encoding="utf-8"?>
<p:tagLst xmlns:p="http://schemas.openxmlformats.org/presentationml/2006/main">
  <p:tag name="KSO_WM_TEMPLATE_CATEGORY" val="custom"/>
  <p:tag name="KSO_WM_TEMPLATE_INDEX" val="20181630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NDEX" val="0"/>
  <p:tag name="KSO_WM_TEMPLATE_CATEGORY" val="custom"/>
  <p:tag name="KSO_WM_TEMPLATE_INDEX" val="20181630"/>
  <p:tag name="KSO_WM_UNIT_ID" val="custom20181630_20*i*0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181630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NDEX" val="0"/>
  <p:tag name="KSO_WM_TEMPLATE_CATEGORY" val="custom"/>
  <p:tag name="KSO_WM_TEMPLATE_INDEX" val="20181630"/>
  <p:tag name="KSO_WM_UNIT_ID" val="custom20181630_20*i*0"/>
</p:tagLst>
</file>

<file path=ppt/tags/tag8.xml><?xml version="1.0" encoding="utf-8"?>
<p:tagLst xmlns:p="http://schemas.openxmlformats.org/presentationml/2006/main">
  <p:tag name="KSO_WM_TEMPLATE_CATEGORY" val="custom"/>
  <p:tag name="KSO_WM_TEMPLATE_INDEX" val="20181630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NDEX" val="0"/>
  <p:tag name="KSO_WM_TEMPLATE_CATEGORY" val="custom"/>
  <p:tag name="KSO_WM_TEMPLATE_INDEX" val="20181630"/>
  <p:tag name="KSO_WM_UNIT_ID" val="custom20181630_20*i*0"/>
</p:tagLst>
</file>

<file path=ppt/tags/tag10.xml><?xml version="1.0" encoding="utf-8"?>
<p:tagLst xmlns:p="http://schemas.openxmlformats.org/presentationml/2006/main">
  <p:tag name="KSO_WM_TEMPLATE_CATEGORY" val="custom"/>
  <p:tag name="KSO_WM_TEMPLATE_INDEX" val="20181630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181630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NDEX" val="0"/>
  <p:tag name="KSO_WM_TEMPLATE_CATEGORY" val="custom"/>
  <p:tag name="KSO_WM_TEMPLATE_INDEX" val="20181630"/>
  <p:tag name="KSO_WM_UNIT_ID" val="custom20181630_20*i*0"/>
</p:tagLst>
</file>

<file path=ppt/tags/tag13.xml><?xml version="1.0" encoding="utf-8"?>
<p:tagLst xmlns:p="http://schemas.openxmlformats.org/presentationml/2006/main">
  <p:tag name="KSO_WM_SLIDE_SIZE" val="828*438"/>
  <p:tag name="KSO_WM_SLIDE_POSITION" val="66*43"/>
  <p:tag name="KSO_WM_SLIDE_LAYOUT_CNT" val="1"/>
  <p:tag name="KSO_WM_SLIDE_LAYOUT" val="f"/>
  <p:tag name="KSO_WM_BEAUTIFY_FLAG" val="#wm#"/>
  <p:tag name="KSO_WM_SLIDE_TYPE" val="text"/>
  <p:tag name="KSO_WM_SLIDE_ITEM_CNT" val="1"/>
  <p:tag name="KSO_WM_TAG_VERSION" val="1.0"/>
  <p:tag name="KSO_WM_COMBINE_RELATE_SLIDE_ID" val="background20180952_9"/>
  <p:tag name="KSO_WM_TEMPLATE_CATEGORY" val="custom"/>
  <p:tag name="KSO_WM_TEMPLATE_INDEX" val="20181630"/>
  <p:tag name="KSO_WM_SLIDE_ID" val="custom20181630_20"/>
  <p:tag name="KSO_WM_SLIDE_INDEX" val="20"/>
  <p:tag name="KSO_WM_TEMPLATE_SUBCATEGORY" val="combine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NDEX" val="0"/>
  <p:tag name="KSO_WM_TEMPLATE_CATEGORY" val="custom"/>
  <p:tag name="KSO_WM_TEMPLATE_INDEX" val="20181630"/>
  <p:tag name="KSO_WM_UNIT_ID" val="custom20181630_20*i*0"/>
</p:tagLst>
</file>

<file path=ppt/tags/tag15.xml><?xml version="1.0" encoding="utf-8"?>
<p:tagLst xmlns:p="http://schemas.openxmlformats.org/presentationml/2006/main">
  <p:tag name="KSO_WM_SLIDE_SIZE" val="828*438"/>
  <p:tag name="KSO_WM_SLIDE_POSITION" val="66*43"/>
  <p:tag name="KSO_WM_SLIDE_LAYOUT_CNT" val="1"/>
  <p:tag name="KSO_WM_SLIDE_LAYOUT" val="f"/>
  <p:tag name="KSO_WM_BEAUTIFY_FLAG" val="#wm#"/>
  <p:tag name="KSO_WM_SLIDE_TYPE" val="text"/>
  <p:tag name="KSO_WM_SLIDE_ITEM_CNT" val="1"/>
  <p:tag name="KSO_WM_TAG_VERSION" val="1.0"/>
  <p:tag name="KSO_WM_COMBINE_RELATE_SLIDE_ID" val="background20180952_9"/>
  <p:tag name="KSO_WM_TEMPLATE_CATEGORY" val="custom"/>
  <p:tag name="KSO_WM_TEMPLATE_INDEX" val="20181630"/>
  <p:tag name="KSO_WM_SLIDE_ID" val="custom20181630_20"/>
  <p:tag name="KSO_WM_SLIDE_INDEX" val="20"/>
  <p:tag name="KSO_WM_TEMPLATE_SUBCATEGORY" val="combine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NDEX" val="0"/>
  <p:tag name="KSO_WM_TEMPLATE_CATEGORY" val="custom"/>
  <p:tag name="KSO_WM_TEMPLATE_INDEX" val="20181630"/>
  <p:tag name="KSO_WM_UNIT_ID" val="custom20181630_20*i*0"/>
</p:tagLst>
</file>

<file path=ppt/tags/tag17.xml><?xml version="1.0" encoding="utf-8"?>
<p:tagLst xmlns:p="http://schemas.openxmlformats.org/presentationml/2006/main">
  <p:tag name="KSO_WM_SLIDE_SIZE" val="828*438"/>
  <p:tag name="KSO_WM_SLIDE_POSITION" val="66*43"/>
  <p:tag name="KSO_WM_SLIDE_LAYOUT_CNT" val="1"/>
  <p:tag name="KSO_WM_SLIDE_LAYOUT" val="f"/>
  <p:tag name="KSO_WM_BEAUTIFY_FLAG" val="#wm#"/>
  <p:tag name="KSO_WM_SLIDE_TYPE" val="text"/>
  <p:tag name="KSO_WM_SLIDE_ITEM_CNT" val="1"/>
  <p:tag name="KSO_WM_TAG_VERSION" val="1.0"/>
  <p:tag name="KSO_WM_COMBINE_RELATE_SLIDE_ID" val="background20180952_9"/>
  <p:tag name="KSO_WM_TEMPLATE_CATEGORY" val="custom"/>
  <p:tag name="KSO_WM_TEMPLATE_INDEX" val="20181630"/>
  <p:tag name="KSO_WM_SLIDE_ID" val="custom20181630_20"/>
  <p:tag name="KSO_WM_SLIDE_INDEX" val="20"/>
  <p:tag name="KSO_WM_TEMPLATE_SUBCATEGORY" val="combine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181630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181630"/>
</p:tagLst>
</file>

<file path=ppt/theme/theme1.xml><?xml version="1.0" encoding="utf-8"?>
<a:theme xmlns:a="http://schemas.openxmlformats.org/drawingml/2006/main" name="2_第一PPT，www.1ppt.com">
  <a:themeElements>
    <a:clrScheme name="自定义 5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FBC520"/>
      </a:accent4>
      <a:accent5>
        <a:srgbClr val="212E3C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687</Words>
  <Application>WPS 演示</Application>
  <PresentationFormat>自定义</PresentationFormat>
  <Paragraphs>105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方正兰亭纤黑_GBK</vt:lpstr>
      <vt:lpstr>仿宋</vt:lpstr>
      <vt:lpstr>黑体</vt:lpstr>
      <vt:lpstr>微软雅黑</vt:lpstr>
      <vt:lpstr>Arial Unicode MS</vt:lpstr>
      <vt:lpstr>Calibri</vt:lpstr>
      <vt:lpstr>2_第一PPT，www.1ppt.com</vt:lpstr>
      <vt:lpstr>竞买人操作手册</vt:lpstr>
      <vt:lpstr> 操作流程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5900-3</dc:creator>
  <cp:lastModifiedBy>、</cp:lastModifiedBy>
  <cp:revision>18</cp:revision>
  <dcterms:created xsi:type="dcterms:W3CDTF">2019-01-31T08:35:00Z</dcterms:created>
  <dcterms:modified xsi:type="dcterms:W3CDTF">2019-02-23T02:57:00Z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2052-11.1.0.8412</vt:lpwstr>
  </property>
</Properties>
</file>